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339" r:id="rId22"/>
    <p:sldId id="337" r:id="rId23"/>
    <p:sldId id="338" r:id="rId24"/>
    <p:sldId id="340" r:id="rId25"/>
    <p:sldId id="341" r:id="rId26"/>
    <p:sldId id="342" r:id="rId27"/>
    <p:sldId id="343" r:id="rId28"/>
    <p:sldId id="344" r:id="rId29"/>
    <p:sldId id="345" r:id="rId30"/>
    <p:sldId id="346" r:id="rId31"/>
    <p:sldId id="347" r:id="rId32"/>
    <p:sldId id="348" r:id="rId33"/>
    <p:sldId id="349" r:id="rId34"/>
    <p:sldId id="350" r:id="rId35"/>
    <p:sldId id="351" r:id="rId36"/>
    <p:sldId id="352"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96" d="100"/>
          <a:sy n="96" d="100"/>
        </p:scale>
        <p:origin x="139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3190889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Helena Santos</a:t>
            </a:r>
          </a:p>
          <a:p>
            <a:r>
              <a:rPr lang="en-US" dirty="0">
                <a:solidFill>
                  <a:schemeClr val="bg2"/>
                </a:solidFill>
                <a:latin typeface="Abadi" panose="020B0604020104020204" pitchFamily="34" charset="0"/>
                <a:ea typeface="SF Pro" pitchFamily="2" charset="0"/>
                <a:cs typeface="SF Pro" pitchFamily="2" charset="0"/>
              </a:rPr>
              <a:t>22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October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Exploratory data analysis was made to determine the training labels.</a:t>
            </a:r>
          </a:p>
          <a:p>
            <a:r>
              <a:rPr lang="en-US" sz="2200" dirty="0">
                <a:solidFill>
                  <a:schemeClr val="accent3">
                    <a:lumMod val="25000"/>
                  </a:schemeClr>
                </a:solidFill>
                <a:latin typeface="Abadi" panose="020B0604020104020204" pitchFamily="34" charset="0"/>
              </a:rPr>
              <a:t>Number of launches at each site, and the number and occurrence of each orbits were calculated</a:t>
            </a:r>
          </a:p>
          <a:p>
            <a:r>
              <a:rPr lang="en-US" sz="2200" dirty="0">
                <a:solidFill>
                  <a:schemeClr val="accent3">
                    <a:lumMod val="25000"/>
                  </a:schemeClr>
                </a:solidFill>
                <a:latin typeface="Abadi" panose="020B0604020104020204" pitchFamily="34" charset="0"/>
              </a:rPr>
              <a:t>The landing outcome label was created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https://github.com/helenabeatrizsantos/capstone_IBM/blob/3c8c9c42bc6e07b2f77a5ee8a090fc506f6237ba/Data%20Wrangling.ipynb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data was explored by visualizing the relationships between the variables. Manly: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361972" cy="4823647"/>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https://github.com/helenabeatrizsantos/capstone_IBM/blob/683ff89ad47c4ef1e877400e50ec3b9d788add67/EDA%20with%20Data%20Visualization.ipynb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1266967" y="4134431"/>
            <a:ext cx="4169737" cy="2299146"/>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a:t>
            </a:r>
            <a:r>
              <a:rPr lang="en-US" sz="2200" dirty="0" err="1">
                <a:solidFill>
                  <a:schemeClr val="accent3">
                    <a:lumMod val="25000"/>
                  </a:schemeClr>
                </a:solidFill>
                <a:latin typeface="Abadi"/>
              </a:rPr>
              <a:t>PostgredSQL</a:t>
            </a:r>
            <a:r>
              <a:rPr lang="en-US" sz="2200" dirty="0">
                <a:solidFill>
                  <a:schemeClr val="accent3">
                    <a:lumMod val="25000"/>
                  </a:schemeClr>
                </a:solidFill>
                <a:latin typeface="Abadi"/>
              </a:rPr>
              <a:t> was used within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 to explore the SpaceX dataset.</a:t>
            </a:r>
          </a:p>
          <a:p>
            <a:pPr>
              <a:lnSpc>
                <a:spcPct val="100000"/>
              </a:lnSpc>
              <a:spcBef>
                <a:spcPts val="1400"/>
              </a:spcBef>
            </a:pPr>
            <a:r>
              <a:rPr lang="en-US" sz="2200" dirty="0">
                <a:solidFill>
                  <a:schemeClr val="accent3">
                    <a:lumMod val="25000"/>
                  </a:schemeClr>
                </a:solidFill>
                <a:latin typeface="Abadi"/>
              </a:rPr>
              <a:t>Some exploratory data analysis was applied via some queries:</a:t>
            </a:r>
          </a:p>
          <a:p>
            <a:pPr lvl="1">
              <a:lnSpc>
                <a:spcPct val="100000"/>
              </a:lnSpc>
              <a:spcBef>
                <a:spcPts val="1400"/>
              </a:spcBef>
              <a:buFontTx/>
              <a:buChar char="-"/>
            </a:pPr>
            <a:r>
              <a:rPr lang="en-US" sz="1700" dirty="0">
                <a:solidFill>
                  <a:schemeClr val="bg2">
                    <a:lumMod val="50000"/>
                  </a:schemeClr>
                </a:solidFill>
                <a:latin typeface="Abadi"/>
              </a:rPr>
              <a:t>Distinct select of the launch sites in the space mission, to get unique possibilities.</a:t>
            </a:r>
          </a:p>
          <a:p>
            <a:pPr lvl="1">
              <a:lnSpc>
                <a:spcPct val="100000"/>
              </a:lnSpc>
              <a:spcBef>
                <a:spcPts val="1400"/>
              </a:spcBef>
              <a:buFontTx/>
              <a:buChar char="-"/>
            </a:pPr>
            <a:r>
              <a:rPr lang="en-US" sz="1700" dirty="0">
                <a:solidFill>
                  <a:schemeClr val="bg2">
                    <a:lumMod val="50000"/>
                  </a:schemeClr>
                </a:solidFill>
                <a:latin typeface="Abadi"/>
              </a:rPr>
              <a:t>Sum formula to get 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Avg to fin 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Aggregations to get 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https://github.com/helenabeatrizsantos/capstone_IBM/blob/d82e2808d8732adb2d1f206b8947b5f6639ce500/EDA%20with%20SQL.ipynb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sites were mapped.</a:t>
            </a:r>
          </a:p>
          <a:p>
            <a:pPr>
              <a:lnSpc>
                <a:spcPct val="100000"/>
              </a:lnSpc>
              <a:spcBef>
                <a:spcPts val="1400"/>
              </a:spcBef>
            </a:pPr>
            <a:r>
              <a:rPr lang="en-US" sz="2200" dirty="0">
                <a:solidFill>
                  <a:schemeClr val="accent3">
                    <a:lumMod val="25000"/>
                  </a:schemeClr>
                </a:solidFill>
                <a:latin typeface="Abadi" panose="020B0604020104020204" pitchFamily="34" charset="0"/>
              </a:rPr>
              <a:t>Additional map objects were added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A new feature was created based in the launch outcomes (failure or success) to class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The distances between a launch site to its proximities were calculated. This allowed to answer questions such as: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An Interactive dashboard was built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Pie charts were plotted to show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Scatter graphs were used to show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https://github.com/helenabeatrizsantos/capstone_IBM/blob/b3bf248e3960d4aa3d86676dc6da2bc506f3f0c9/app.py</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loaded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a:t>
            </a:r>
          </a:p>
          <a:p>
            <a:pPr>
              <a:lnSpc>
                <a:spcPct val="100000"/>
              </a:lnSpc>
              <a:spcBef>
                <a:spcPts val="1400"/>
              </a:spcBef>
            </a:pPr>
            <a:r>
              <a:rPr lang="en-US" sz="2200" dirty="0">
                <a:solidFill>
                  <a:schemeClr val="accent3">
                    <a:lumMod val="25000"/>
                  </a:schemeClr>
                </a:solidFill>
                <a:latin typeface="Abadi" panose="020B0604020104020204" pitchFamily="34" charset="0"/>
              </a:rPr>
              <a:t>The data was split into training and testing, using 20% rate.</a:t>
            </a:r>
          </a:p>
          <a:p>
            <a:pPr>
              <a:lnSpc>
                <a:spcPct val="100000"/>
              </a:lnSpc>
              <a:spcBef>
                <a:spcPts val="1400"/>
              </a:spcBef>
            </a:pP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was used to tune different hyperparameters for the different machine learning models.</a:t>
            </a:r>
          </a:p>
          <a:p>
            <a:pPr>
              <a:lnSpc>
                <a:spcPct val="100000"/>
              </a:lnSpc>
              <a:spcBef>
                <a:spcPts val="1400"/>
              </a:spcBef>
            </a:pPr>
            <a:r>
              <a:rPr lang="en-US" sz="2200" dirty="0">
                <a:solidFill>
                  <a:schemeClr val="accent3">
                    <a:lumMod val="25000"/>
                  </a:schemeClr>
                </a:solidFill>
                <a:latin typeface="Abadi" panose="020B0604020104020204" pitchFamily="34" charset="0"/>
              </a:rPr>
              <a:t>Accuracy was the select metric to evaluate the models</a:t>
            </a:r>
          </a:p>
          <a:p>
            <a:pPr>
              <a:lnSpc>
                <a:spcPct val="100000"/>
              </a:lnSpc>
              <a:spcBef>
                <a:spcPts val="1400"/>
              </a:spcBef>
            </a:pPr>
            <a:r>
              <a:rPr lang="en-US" sz="2200" dirty="0">
                <a:solidFill>
                  <a:schemeClr val="accent3">
                    <a:lumMod val="25000"/>
                  </a:schemeClr>
                </a:solidFill>
                <a:latin typeface="Abadi" panose="020B0604020104020204" pitchFamily="34" charset="0"/>
              </a:rPr>
              <a:t>Models were improved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The best performing classification model was found via confusion matrix analysis.</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https://github.com/helenabeatrizsantos/capstone_IBM/blob/3749406803cdccb7de3f921059b2524d084f259e/Machine%20Learning%20Prediction.ipynb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910701" y="1802067"/>
            <a:ext cx="2846292" cy="28797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r>
              <a:rPr lang="en-US" sz="1800" dirty="0">
                <a:latin typeface="IBM Plex Mono Text" panose="020B0509050203000203"/>
              </a:rPr>
              <a:t>Confusion</a:t>
            </a:r>
            <a:r>
              <a:rPr lang="en-US" sz="1800" dirty="0"/>
              <a:t> Matrix</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7274FBEC-9155-43F0-7A78-FC25B24994CC}"/>
              </a:ext>
            </a:extLst>
          </p:cNvPr>
          <p:cNvPicPr>
            <a:picLocks noChangeAspect="1"/>
          </p:cNvPicPr>
          <p:nvPr/>
        </p:nvPicPr>
        <p:blipFill>
          <a:blip r:embed="rId4"/>
          <a:stretch>
            <a:fillRect/>
          </a:stretch>
        </p:blipFill>
        <p:spPr>
          <a:xfrm>
            <a:off x="1403114" y="2195556"/>
            <a:ext cx="4490790" cy="2986748"/>
          </a:xfrm>
          <a:prstGeom prst="rect">
            <a:avLst/>
          </a:prstGeom>
        </p:spPr>
      </p:pic>
      <p:sp>
        <p:nvSpPr>
          <p:cNvPr id="13" name="Content Placeholder 2">
            <a:extLst>
              <a:ext uri="{FF2B5EF4-FFF2-40B4-BE49-F238E27FC236}">
                <a16:creationId xmlns:a16="http://schemas.microsoft.com/office/drawing/2014/main" id="{F60372DA-963A-E1E0-EA1E-BD3331882E7B}"/>
              </a:ext>
            </a:extLst>
          </p:cNvPr>
          <p:cNvSpPr txBox="1">
            <a:spLocks/>
          </p:cNvSpPr>
          <p:nvPr/>
        </p:nvSpPr>
        <p:spPr>
          <a:xfrm>
            <a:off x="1403114" y="5470625"/>
            <a:ext cx="8009244" cy="4016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PT" altLang="pt-PT" sz="1700" b="0" i="0" u="none" strike="noStrike" cap="none" normalizeH="0" baseline="0" dirty="0" err="1">
                <a:ln>
                  <a:noFill/>
                </a:ln>
                <a:solidFill>
                  <a:srgbClr val="1C7DDB"/>
                </a:solidFill>
                <a:effectLst/>
                <a:latin typeface="IBM Plex Mono Text" panose="020B0509050203000203"/>
              </a:rPr>
              <a:t>Best</a:t>
            </a:r>
            <a:r>
              <a:rPr kumimoji="0" lang="pt-PT" altLang="pt-PT" sz="1700" b="0" i="0" u="none" strike="noStrike" cap="none" normalizeH="0" baseline="0" dirty="0">
                <a:ln>
                  <a:noFill/>
                </a:ln>
                <a:solidFill>
                  <a:srgbClr val="1C7DDB"/>
                </a:solidFill>
                <a:effectLst/>
                <a:latin typeface="IBM Plex Mono Text" panose="020B0509050203000203"/>
              </a:rPr>
              <a:t> </a:t>
            </a:r>
            <a:r>
              <a:rPr kumimoji="0" lang="pt-PT" altLang="pt-PT" sz="1700" b="0" i="0" u="none" strike="noStrike" cap="none" normalizeH="0" baseline="0" dirty="0" err="1">
                <a:ln>
                  <a:noFill/>
                </a:ln>
                <a:solidFill>
                  <a:srgbClr val="1C7DDB"/>
                </a:solidFill>
                <a:effectLst/>
                <a:latin typeface="IBM Plex Mono Text" panose="020B0509050203000203"/>
              </a:rPr>
              <a:t>model</a:t>
            </a:r>
            <a:r>
              <a:rPr kumimoji="0" lang="pt-PT" altLang="pt-PT" sz="1700" b="0" i="0" u="none" strike="noStrike" cap="none" normalizeH="0" baseline="0" dirty="0">
                <a:ln>
                  <a:noFill/>
                </a:ln>
                <a:solidFill>
                  <a:srgbClr val="1C7DDB"/>
                </a:solidFill>
                <a:effectLst/>
                <a:latin typeface="IBM Plex Mono Text" panose="020B0509050203000203"/>
              </a:rPr>
              <a:t> </a:t>
            </a:r>
            <a:r>
              <a:rPr kumimoji="0" lang="pt-PT" altLang="pt-PT" sz="1700" b="0" i="0" u="none" strike="noStrike" cap="none" normalizeH="0" baseline="0" dirty="0" err="1">
                <a:ln>
                  <a:noFill/>
                </a:ln>
                <a:solidFill>
                  <a:srgbClr val="1C7DDB"/>
                </a:solidFill>
                <a:effectLst/>
                <a:latin typeface="IBM Plex Mono Text" panose="020B0509050203000203"/>
              </a:rPr>
              <a:t>is</a:t>
            </a:r>
            <a:r>
              <a:rPr kumimoji="0" lang="pt-PT" altLang="pt-PT" sz="1700" b="0" i="0" u="none" strike="noStrike" cap="none" normalizeH="0" baseline="0" dirty="0">
                <a:ln>
                  <a:noFill/>
                </a:ln>
                <a:solidFill>
                  <a:srgbClr val="1C7DDB"/>
                </a:solidFill>
                <a:effectLst/>
                <a:latin typeface="IBM Plex Mono Text" panose="020B0509050203000203"/>
              </a:rPr>
              <a:t> </a:t>
            </a:r>
            <a:r>
              <a:rPr kumimoji="0" lang="pt-PT" altLang="pt-PT" sz="1700" b="0" i="0" u="none" strike="noStrike" cap="none" normalizeH="0" baseline="0" dirty="0" err="1">
                <a:ln>
                  <a:noFill/>
                </a:ln>
                <a:solidFill>
                  <a:srgbClr val="1C7DDB"/>
                </a:solidFill>
                <a:effectLst/>
                <a:latin typeface="IBM Plex Mono Text" panose="020B0509050203000203"/>
              </a:rPr>
              <a:t>DecisionTree</a:t>
            </a:r>
            <a:r>
              <a:rPr kumimoji="0" lang="pt-PT" altLang="pt-PT" sz="1700" b="0" i="0" u="none" strike="noStrike" cap="none" normalizeH="0" baseline="0" dirty="0">
                <a:ln>
                  <a:noFill/>
                </a:ln>
                <a:solidFill>
                  <a:srgbClr val="1C7DDB"/>
                </a:solidFill>
                <a:effectLst/>
                <a:latin typeface="IBM Plex Mono Text" panose="020B0509050203000203"/>
              </a:rPr>
              <a:t> </a:t>
            </a:r>
            <a:r>
              <a:rPr kumimoji="0" lang="pt-PT" altLang="pt-PT" sz="1700" b="0" i="0" u="none" strike="noStrike" cap="none" normalizeH="0" baseline="0" dirty="0" err="1">
                <a:ln>
                  <a:noFill/>
                </a:ln>
                <a:solidFill>
                  <a:srgbClr val="1C7DDB"/>
                </a:solidFill>
                <a:effectLst/>
                <a:latin typeface="IBM Plex Mono Text" panose="020B0509050203000203"/>
              </a:rPr>
              <a:t>with</a:t>
            </a:r>
            <a:r>
              <a:rPr kumimoji="0" lang="pt-PT" altLang="pt-PT" sz="1700" b="0" i="0" u="none" strike="noStrike" cap="none" normalizeH="0" baseline="0" dirty="0">
                <a:ln>
                  <a:noFill/>
                </a:ln>
                <a:solidFill>
                  <a:srgbClr val="1C7DDB"/>
                </a:solidFill>
                <a:effectLst/>
                <a:latin typeface="IBM Plex Mono Text" panose="020B0509050203000203"/>
              </a:rPr>
              <a:t> a score </a:t>
            </a:r>
            <a:r>
              <a:rPr kumimoji="0" lang="pt-PT" altLang="pt-PT" sz="1700" b="0" i="0" u="none" strike="noStrike" cap="none" normalizeH="0" baseline="0" dirty="0" err="1">
                <a:ln>
                  <a:noFill/>
                </a:ln>
                <a:solidFill>
                  <a:srgbClr val="1C7DDB"/>
                </a:solidFill>
                <a:effectLst/>
                <a:latin typeface="IBM Plex Mono Text" panose="020B0509050203000203"/>
              </a:rPr>
              <a:t>of</a:t>
            </a:r>
            <a:r>
              <a:rPr kumimoji="0" lang="pt-PT" altLang="pt-PT" sz="1700" b="0" i="0" u="none" strike="noStrike" cap="none" normalizeH="0" baseline="0" dirty="0">
                <a:ln>
                  <a:noFill/>
                </a:ln>
                <a:solidFill>
                  <a:srgbClr val="1C7DDB"/>
                </a:solidFill>
                <a:effectLst/>
                <a:latin typeface="IBM Plex Mono Text" panose="020B0509050203000203"/>
              </a:rPr>
              <a:t> 0.8732142857142856 </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2"/>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2863694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greater the payload mass, the higher the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Payload vs. Launch Site</a:t>
            </a:r>
          </a:p>
        </p:txBody>
      </p:sp>
      <p:pic>
        <p:nvPicPr>
          <p:cNvPr id="2" name="Picture 1">
            <a:extLst>
              <a:ext uri="{FF2B5EF4-FFF2-40B4-BE49-F238E27FC236}">
                <a16:creationId xmlns:a16="http://schemas.microsoft.com/office/drawing/2014/main" id="{0A6AC085-EC38-C744-6683-90D1123B6350}"/>
              </a:ext>
            </a:extLst>
          </p:cNvPr>
          <p:cNvPicPr>
            <a:picLocks noChangeAspect="1"/>
          </p:cNvPicPr>
          <p:nvPr/>
        </p:nvPicPr>
        <p:blipFill>
          <a:blip r:embed="rId2"/>
          <a:stretch>
            <a:fillRect/>
          </a:stretch>
        </p:blipFill>
        <p:spPr>
          <a:xfrm>
            <a:off x="864972" y="3321686"/>
            <a:ext cx="10286732" cy="2406755"/>
          </a:xfrm>
          <a:prstGeom prst="rect">
            <a:avLst/>
          </a:prstGeom>
        </p:spPr>
      </p:pic>
    </p:spTree>
    <p:extLst>
      <p:ext uri="{BB962C8B-B14F-4D97-AF65-F5344CB8AC3E}">
        <p14:creationId xmlns:p14="http://schemas.microsoft.com/office/powerpoint/2010/main" val="1812311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spcBef>
                <a:spcPts val="1400"/>
              </a:spcBef>
            </a:pPr>
            <a:r>
              <a:rPr lang="en-US" sz="2200" dirty="0">
                <a:latin typeface="Abadi" panose="020B0604020104020204" pitchFamily="34" charset="0"/>
              </a:rPr>
              <a:t>In order ES-L1, GEO, HEO, SSO, VLEO had the most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Success Rate vs. Orbit Type</a:t>
            </a:r>
          </a:p>
        </p:txBody>
      </p:sp>
      <p:pic>
        <p:nvPicPr>
          <p:cNvPr id="6" name="Picture 5">
            <a:extLst>
              <a:ext uri="{FF2B5EF4-FFF2-40B4-BE49-F238E27FC236}">
                <a16:creationId xmlns:a16="http://schemas.microsoft.com/office/drawing/2014/main" id="{73250C53-5A64-823E-0163-AEBDEE107C22}"/>
              </a:ext>
            </a:extLst>
          </p:cNvPr>
          <p:cNvPicPr>
            <a:picLocks noChangeAspect="1"/>
          </p:cNvPicPr>
          <p:nvPr/>
        </p:nvPicPr>
        <p:blipFill>
          <a:blip r:embed="rId2"/>
          <a:stretch>
            <a:fillRect/>
          </a:stretch>
        </p:blipFill>
        <p:spPr>
          <a:xfrm>
            <a:off x="2805720" y="2787126"/>
            <a:ext cx="6580559" cy="3439266"/>
          </a:xfrm>
          <a:prstGeom prst="rect">
            <a:avLst/>
          </a:prstGeom>
        </p:spPr>
      </p:pic>
    </p:spTree>
    <p:extLst>
      <p:ext uri="{BB962C8B-B14F-4D97-AF65-F5344CB8AC3E}">
        <p14:creationId xmlns:p14="http://schemas.microsoft.com/office/powerpoint/2010/main" val="25107089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LEO orbit success is related to the number of flights.</a:t>
            </a:r>
          </a:p>
          <a:p>
            <a:pPr>
              <a:lnSpc>
                <a:spcPct val="100000"/>
              </a:lnSpc>
              <a:spcBef>
                <a:spcPts val="1400"/>
              </a:spcBef>
            </a:pPr>
            <a:r>
              <a:rPr lang="en-US" sz="2200" dirty="0">
                <a:solidFill>
                  <a:schemeClr val="accent3">
                    <a:lumMod val="25000"/>
                  </a:schemeClr>
                </a:solidFill>
                <a:latin typeface="Abadi" panose="020B0604020104020204" pitchFamily="34" charset="0"/>
              </a:rPr>
              <a:t>For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2"/>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3164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heavy payloads the PO, LEO and ISS orbits have more successful landings.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2"/>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7887623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10557932" cy="880706"/>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The success rate since 2013 kept on increasing till 2020.</a:t>
            </a:r>
          </a:p>
          <a:p>
            <a:pPr>
              <a:spcBef>
                <a:spcPts val="1400"/>
              </a:spcBef>
            </a:pPr>
            <a:endParaRPr lang="en-US" sz="2000" dirty="0"/>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1239817" y="2464251"/>
            <a:ext cx="10140488" cy="3460125"/>
          </a:xfrm>
          <a:prstGeom prst="rect">
            <a:avLst/>
          </a:prstGeom>
        </p:spPr>
      </p:pic>
    </p:spTree>
    <p:extLst>
      <p:ext uri="{BB962C8B-B14F-4D97-AF65-F5344CB8AC3E}">
        <p14:creationId xmlns:p14="http://schemas.microsoft.com/office/powerpoint/2010/main" val="2206377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8" y="1782981"/>
            <a:ext cx="11313305" cy="493080"/>
          </a:xfrm>
          <a:prstGeom prst="rect">
            <a:avLst/>
          </a:prstGeom>
        </p:spPr>
        <p:txBody>
          <a:bodyPr vert="horz" lIns="91440" tIns="45720" rIns="91440" bIns="45720" rtlCol="0">
            <a:normAutofit/>
          </a:bodyPr>
          <a:lstStyle/>
          <a:p>
            <a:pPr>
              <a:spcBef>
                <a:spcPts val="1400"/>
              </a:spcBef>
            </a:pPr>
            <a:r>
              <a:rPr lang="en-US" sz="2200" b="1" dirty="0">
                <a:latin typeface="Abadi" panose="020B0604020104020204" pitchFamily="34" charset="0"/>
              </a:rPr>
              <a:t>DISTINCT</a:t>
            </a:r>
            <a:r>
              <a:rPr lang="en-US" sz="2200" dirty="0">
                <a:latin typeface="Abadi" panose="020B0604020104020204" pitchFamily="34" charset="0"/>
              </a:rPr>
              <a:t> retrieves only  the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3237184" y="2601571"/>
            <a:ext cx="5568149" cy="314721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664424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549049"/>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LIMIT 5 </a:t>
            </a:r>
            <a:r>
              <a:rPr lang="en-US" sz="2200" dirty="0">
                <a:solidFill>
                  <a:schemeClr val="accent3">
                    <a:lumMod val="25000"/>
                  </a:schemeClr>
                </a:solidFill>
                <a:latin typeface="Abadi" panose="020B0604020104020204" pitchFamily="34" charset="0"/>
              </a:rPr>
              <a:t>outputs only 5 records </a:t>
            </a:r>
            <a:endParaRPr lang="en-US" sz="2200" b="1"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2"/>
          <a:stretch>
            <a:fillRect/>
          </a:stretch>
        </p:blipFill>
        <p:spPr>
          <a:xfrm>
            <a:off x="1183184" y="2550714"/>
            <a:ext cx="10028374" cy="2907149"/>
          </a:xfrm>
          <a:prstGeom prst="rect">
            <a:avLst/>
          </a:prstGeom>
        </p:spPr>
      </p:pic>
    </p:spTree>
    <p:extLst>
      <p:ext uri="{BB962C8B-B14F-4D97-AF65-F5344CB8AC3E}">
        <p14:creationId xmlns:p14="http://schemas.microsoft.com/office/powerpoint/2010/main" val="35649783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9111"/>
            <a:ext cx="9745589" cy="4351338"/>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SUM</a:t>
            </a:r>
            <a:r>
              <a:rPr lang="en-US" sz="2200" dirty="0">
                <a:solidFill>
                  <a:schemeClr val="accent3">
                    <a:lumMod val="25000"/>
                  </a:schemeClr>
                </a:solidFill>
                <a:latin typeface="Abadi" panose="020B0604020104020204" pitchFamily="34" charset="0"/>
              </a:rPr>
              <a:t> calculates the total payload carried by boosters from NASA which is 45596.</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2"/>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2353596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360909"/>
            <a:ext cx="913117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48322" y="1891638"/>
            <a:ext cx="10453078" cy="3785419"/>
          </a:xfrm>
          <a:prstGeom prst="rect">
            <a:avLst/>
          </a:prstGeom>
        </p:spPr>
        <p:txBody>
          <a:bodyPr vert="horz" lIns="91440" tIns="45720" rIns="91440" bIns="45720" rtlCol="0">
            <a:normAutofit/>
          </a:bodyPr>
          <a:lstStyle/>
          <a:p>
            <a:pPr>
              <a:spcBef>
                <a:spcPts val="1400"/>
              </a:spcBef>
            </a:pPr>
            <a:r>
              <a:rPr lang="en-US" sz="2000" b="1" dirty="0">
                <a:latin typeface="Abadi" panose="020B0604020104020204" pitchFamily="34" charset="0"/>
              </a:rPr>
              <a:t>AVG</a:t>
            </a:r>
            <a:r>
              <a:rPr lang="en-US" sz="2000" dirty="0">
                <a:latin typeface="Abadi" panose="020B0604020104020204" pitchFamily="34" charset="0"/>
              </a:rPr>
              <a:t> calculates the average payload mass carried by booster version F9 v1.1 as 2928.4</a:t>
            </a:r>
          </a:p>
          <a:p>
            <a:pPr>
              <a:spcBef>
                <a:spcPts val="1400"/>
              </a:spcBef>
            </a:pPr>
            <a:endParaRPr lang="en-US" sz="2000" dirty="0"/>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3348462" y="3281424"/>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1751993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8" y="1782981"/>
            <a:ext cx="11064827" cy="4393982"/>
          </a:xfrm>
          <a:prstGeom prst="rect">
            <a:avLst/>
          </a:prstGeom>
        </p:spPr>
        <p:txBody>
          <a:bodyPr vert="horz" lIns="91440" tIns="45720" rIns="91440" bIns="45720" rtlCol="0">
            <a:normAutofit/>
          </a:bodyPr>
          <a:lstStyle/>
          <a:p>
            <a:pPr>
              <a:spcBef>
                <a:spcPts val="1400"/>
              </a:spcBef>
            </a:pPr>
            <a:r>
              <a:rPr lang="en-US" sz="1800" b="1" dirty="0">
                <a:latin typeface="Abadi" panose="020B0604020104020204" pitchFamily="34" charset="0"/>
              </a:rPr>
              <a:t>MIN </a:t>
            </a:r>
            <a:r>
              <a:rPr lang="en-US" sz="1800" dirty="0">
                <a:latin typeface="Abadi" panose="020B0604020104020204" pitchFamily="34" charset="0"/>
              </a:rPr>
              <a:t>of a date variable provides the first time such value as observed. In this case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2452729" y="3074574"/>
            <a:ext cx="6253212" cy="249432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536661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3754415" y="2731215"/>
            <a:ext cx="4832994" cy="3311114"/>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5374" y="1782981"/>
            <a:ext cx="10793157" cy="4393982"/>
          </a:xfrm>
          <a:prstGeom prst="rect">
            <a:avLst/>
          </a:prstGeom>
        </p:spPr>
        <p:txBody>
          <a:bodyPr vert="horz" lIns="91440" tIns="45720" rIns="91440" bIns="45720" rtlCol="0">
            <a:normAutofit/>
          </a:bodyPr>
          <a:lstStyle/>
          <a:p>
            <a:pPr>
              <a:spcBef>
                <a:spcPts val="1400"/>
              </a:spcBef>
            </a:pPr>
            <a:r>
              <a:rPr lang="en-US" sz="2000" b="1" dirty="0">
                <a:latin typeface="Abadi" panose="020B0604020104020204" pitchFamily="34" charset="0"/>
              </a:rPr>
              <a:t>WHERE</a:t>
            </a:r>
            <a:r>
              <a:rPr lang="en-US" sz="2000" dirty="0">
                <a:latin typeface="Abadi" panose="020B0604020104020204" pitchFamily="34" charset="0"/>
              </a:rPr>
              <a:t> filters the rows that are the result of the query. As many conditions as necessary can be applied by adding </a:t>
            </a:r>
            <a:r>
              <a:rPr lang="en-US" sz="2000" b="1" dirty="0">
                <a:latin typeface="Abadi" panose="020B0604020104020204" pitchFamily="34" charset="0"/>
              </a:rPr>
              <a:t>AND.</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732609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and Preprocessing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 and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marL="228600" lvl="1">
              <a:lnSpc>
                <a:spcPct val="100000"/>
              </a:lnSpc>
              <a:spcBef>
                <a:spcPts val="1400"/>
              </a:spcBef>
            </a:pPr>
            <a:r>
              <a:rPr lang="en-US" sz="2200" dirty="0">
                <a:solidFill>
                  <a:schemeClr val="accent3">
                    <a:lumMod val="25000"/>
                  </a:schemeClr>
                </a:solidFill>
                <a:latin typeface="Abadi" panose="020B0604020104020204" pitchFamily="34" charset="0"/>
              </a:rPr>
              <a:t>Exploratory Data Analysis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 </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a:t>
            </a:r>
          </a:p>
          <a:p>
            <a:pPr marL="228600" lvl="1">
              <a:lnSpc>
                <a:spcPct val="100000"/>
              </a:lnSpc>
              <a:spcBef>
                <a:spcPts val="1400"/>
              </a:spcBef>
            </a:pPr>
            <a:r>
              <a:rPr lang="en-US" sz="22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27384" y="1782981"/>
            <a:ext cx="11121148" cy="70180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Using </a:t>
            </a:r>
            <a:r>
              <a:rPr lang="en-US" sz="2000" b="1" dirty="0">
                <a:latin typeface="Abadi" panose="020B0604020104020204" pitchFamily="34" charset="0"/>
              </a:rPr>
              <a:t>‘%’ </a:t>
            </a:r>
            <a:r>
              <a:rPr lang="en-US" sz="2000" dirty="0">
                <a:latin typeface="Abadi" panose="020B0604020104020204" pitchFamily="34" charset="0"/>
              </a:rPr>
              <a:t>in the </a:t>
            </a:r>
            <a:r>
              <a:rPr lang="en-US" sz="2000" b="1" dirty="0">
                <a:latin typeface="Abadi" panose="020B0604020104020204" pitchFamily="34" charset="0"/>
              </a:rPr>
              <a:t>WHERE</a:t>
            </a:r>
            <a:r>
              <a:rPr lang="en-US" sz="2000" dirty="0">
                <a:latin typeface="Abadi" panose="020B0604020104020204" pitchFamily="34" charset="0"/>
              </a:rPr>
              <a:t> filter allows to fins all records where </a:t>
            </a:r>
            <a:r>
              <a:rPr lang="en-US" sz="2000" dirty="0" err="1">
                <a:latin typeface="Abadi" panose="020B0604020104020204" pitchFamily="34" charset="0"/>
              </a:rPr>
              <a:t>MissionOutcome</a:t>
            </a:r>
            <a:r>
              <a:rPr lang="en-US" sz="2000" dirty="0">
                <a:latin typeface="Abadi" panose="020B0604020104020204" pitchFamily="34" charset="0"/>
              </a:rPr>
              <a:t> has success or failure included.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3863744" y="2635418"/>
            <a:ext cx="3481273" cy="3157241"/>
          </a:xfrm>
          <a:prstGeom prst="rect">
            <a:avLst/>
          </a:prstGeom>
        </p:spPr>
      </p:pic>
    </p:spTree>
    <p:extLst>
      <p:ext uri="{BB962C8B-B14F-4D97-AF65-F5344CB8AC3E}">
        <p14:creationId xmlns:p14="http://schemas.microsoft.com/office/powerpoint/2010/main" val="15185555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7888357"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6226" y="1739348"/>
            <a:ext cx="11042374" cy="1192695"/>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First </a:t>
            </a:r>
            <a:r>
              <a:rPr lang="en-US" sz="1700" b="1" dirty="0">
                <a:latin typeface="Abadi" panose="020B0604020104020204" pitchFamily="34" charset="0"/>
              </a:rPr>
              <a:t>MAX </a:t>
            </a:r>
            <a:r>
              <a:rPr lang="en-US" sz="1700" dirty="0">
                <a:latin typeface="Abadi" panose="020B0604020104020204" pitchFamily="34" charset="0"/>
              </a:rPr>
              <a:t>Payload is selected</a:t>
            </a:r>
            <a:endParaRPr lang="en-US" sz="1700" b="1" dirty="0">
              <a:latin typeface="Abadi" panose="020B0604020104020204" pitchFamily="34" charset="0"/>
            </a:endParaRPr>
          </a:p>
          <a:p>
            <a:pPr>
              <a:spcBef>
                <a:spcPts val="1400"/>
              </a:spcBef>
            </a:pPr>
            <a:r>
              <a:rPr lang="en-US" sz="1700" dirty="0">
                <a:latin typeface="Abadi" panose="020B0604020104020204" pitchFamily="34" charset="0"/>
              </a:rPr>
              <a:t>By joining a table with the max payload to the original table where the payload is that value, the resulting output are the records with that maximum payload</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4146249" y="2982269"/>
            <a:ext cx="3844812" cy="3095073"/>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2441713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71671"/>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 combination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are used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2"/>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9244325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8" y="1782981"/>
            <a:ext cx="10905064"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were select from the data and the </a:t>
            </a:r>
            <a:r>
              <a:rPr lang="en-US" sz="2000" b="1" dirty="0">
                <a:latin typeface="Abadi" panose="020B0604020104020204" pitchFamily="34" charset="0"/>
              </a:rPr>
              <a:t>WHERE</a:t>
            </a:r>
            <a:r>
              <a:rPr lang="en-US" sz="2000" dirty="0">
                <a:latin typeface="Abadi" panose="020B0604020104020204" pitchFamily="34" charset="0"/>
              </a:rPr>
              <a:t> clause is used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The </a:t>
            </a:r>
            <a:r>
              <a:rPr lang="en-US" sz="2000" b="1" dirty="0">
                <a:latin typeface="Abadi" panose="020B0604020104020204" pitchFamily="34" charset="0"/>
              </a:rPr>
              <a:t>GROUP BY </a:t>
            </a:r>
            <a:r>
              <a:rPr lang="en-US" sz="2000" dirty="0">
                <a:latin typeface="Abadi" panose="020B0604020104020204" pitchFamily="34" charset="0"/>
              </a:rPr>
              <a:t>clause is used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3386669" y="3266257"/>
            <a:ext cx="4405609" cy="3090093"/>
          </a:xfrm>
          <a:prstGeom prst="rect">
            <a:avLst/>
          </a:prstGeom>
        </p:spPr>
      </p:pic>
    </p:spTree>
    <p:extLst>
      <p:ext uri="{BB962C8B-B14F-4D97-AF65-F5344CB8AC3E}">
        <p14:creationId xmlns:p14="http://schemas.microsoft.com/office/powerpoint/2010/main" val="9189972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changed the rocket launch business by creating a technology that enables much cheaper launches. This is manly a result of it being able to reuse the first stage. However, the first stage land is not always successful, and this can impact the cost of a launch. Therefore, if we can determine if the first stage will land, we can determine the cost of a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Replacing missing values</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Model selection, hyper parametrization, train/test, accuracy evaluation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1800" dirty="0">
                <a:solidFill>
                  <a:schemeClr val="accent3">
                    <a:lumMod val="25000"/>
                  </a:schemeClr>
                </a:solidFill>
                <a:latin typeface="Abadi" panose="020B0604020104020204" pitchFamily="34" charset="0"/>
              </a:rPr>
              <a:t>SpaceX API</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The resulting response was in </a:t>
            </a:r>
            <a:r>
              <a:rPr lang="en-US" sz="1600" dirty="0" err="1">
                <a:solidFill>
                  <a:schemeClr val="accent3">
                    <a:lumMod val="25000"/>
                  </a:schemeClr>
                </a:solidFill>
                <a:latin typeface="Abadi" panose="020B0604020104020204" pitchFamily="34" charset="0"/>
              </a:rPr>
              <a:t>json</a:t>
            </a:r>
            <a:r>
              <a:rPr lang="en-US" sz="1600" dirty="0">
                <a:solidFill>
                  <a:schemeClr val="accent3">
                    <a:lumMod val="25000"/>
                  </a:schemeClr>
                </a:solidFill>
                <a:latin typeface="Abadi" panose="020B0604020104020204" pitchFamily="34" charset="0"/>
              </a:rPr>
              <a:t> format which was extracted, normalized and loaded into a pandas </a:t>
            </a:r>
            <a:r>
              <a:rPr lang="en-US" sz="1600" dirty="0" err="1">
                <a:solidFill>
                  <a:schemeClr val="accent3">
                    <a:lumMod val="25000"/>
                  </a:schemeClr>
                </a:solidFill>
                <a:latin typeface="Abadi" panose="020B0604020104020204" pitchFamily="34" charset="0"/>
              </a:rPr>
              <a:t>dataframe</a:t>
            </a:r>
            <a:r>
              <a:rPr lang="en-US" sz="16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Same of the variables in the original requests were encoded and so other available SpaceX APIs were called to get the corresponding values for: </a:t>
            </a:r>
            <a:r>
              <a:rPr lang="en-US" sz="1600" dirty="0" err="1">
                <a:solidFill>
                  <a:schemeClr val="accent3">
                    <a:lumMod val="25000"/>
                  </a:schemeClr>
                </a:solidFill>
                <a:latin typeface="Abadi" panose="020B0604020104020204" pitchFamily="34" charset="0"/>
              </a:rPr>
              <a:t>BoosterVersion</a:t>
            </a:r>
            <a:r>
              <a:rPr lang="en-US" sz="1600" dirty="0">
                <a:solidFill>
                  <a:schemeClr val="accent3">
                    <a:lumMod val="25000"/>
                  </a:schemeClr>
                </a:solidFill>
                <a:latin typeface="Abadi" panose="020B0604020104020204" pitchFamily="34" charset="0"/>
              </a:rPr>
              <a:t>, Payloads, </a:t>
            </a:r>
            <a:r>
              <a:rPr lang="en-US" sz="1600" dirty="0" err="1">
                <a:solidFill>
                  <a:schemeClr val="accent3">
                    <a:lumMod val="25000"/>
                  </a:schemeClr>
                </a:solidFill>
                <a:latin typeface="Abadi" panose="020B0604020104020204" pitchFamily="34" charset="0"/>
              </a:rPr>
              <a:t>LaunchPad</a:t>
            </a:r>
            <a:r>
              <a:rPr lang="en-US" sz="1600" dirty="0">
                <a:solidFill>
                  <a:schemeClr val="accent3">
                    <a:lumMod val="25000"/>
                  </a:schemeClr>
                </a:solidFill>
                <a:latin typeface="Abadi" panose="020B0604020104020204" pitchFamily="34" charset="0"/>
              </a:rPr>
              <a:t> and Cores. </a:t>
            </a:r>
          </a:p>
          <a:p>
            <a:pPr algn="just">
              <a:lnSpc>
                <a:spcPct val="100000"/>
              </a:lnSpc>
              <a:spcBef>
                <a:spcPts val="1400"/>
              </a:spcBef>
            </a:pPr>
            <a:r>
              <a:rPr lang="en-US" sz="1800" dirty="0">
                <a:solidFill>
                  <a:schemeClr val="accent3">
                    <a:lumMod val="25000"/>
                  </a:schemeClr>
                </a:solidFill>
                <a:latin typeface="Abadi" panose="020B0604020104020204" pitchFamily="34" charset="0"/>
              </a:rPr>
              <a:t>Wikipedia information</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Additional information was extracted from the Wikipedia page for Falcon 9. The </a:t>
            </a:r>
            <a:r>
              <a:rPr lang="en-US" sz="1600" dirty="0" err="1">
                <a:solidFill>
                  <a:schemeClr val="accent3">
                    <a:lumMod val="25000"/>
                  </a:schemeClr>
                </a:solidFill>
                <a:latin typeface="Abadi" panose="020B0604020104020204" pitchFamily="34" charset="0"/>
              </a:rPr>
              <a:t>BeautifulSoup</a:t>
            </a:r>
            <a:r>
              <a:rPr lang="en-US" sz="1600" dirty="0">
                <a:solidFill>
                  <a:schemeClr val="accent3">
                    <a:lumMod val="25000"/>
                  </a:schemeClr>
                </a:solidFill>
                <a:latin typeface="Abadi" panose="020B0604020104020204" pitchFamily="34" charset="0"/>
              </a:rPr>
              <a:t> package enabled this. </a:t>
            </a:r>
          </a:p>
          <a:p>
            <a:pPr lvl="1" algn="just">
              <a:lnSpc>
                <a:spcPct val="100000"/>
              </a:lnSpc>
              <a:spcBef>
                <a:spcPts val="1400"/>
              </a:spcBef>
              <a:buFontTx/>
              <a:buChar char="-"/>
            </a:pPr>
            <a:r>
              <a:rPr lang="en-US" sz="1600" dirty="0">
                <a:solidFill>
                  <a:schemeClr val="accent3">
                    <a:lumMod val="25000"/>
                  </a:schemeClr>
                </a:solidFill>
                <a:latin typeface="Abadi" panose="020B0604020104020204" pitchFamily="34" charset="0"/>
              </a:rPr>
              <a:t>The result was in the HTML format but the needed information was in a table.</a:t>
            </a:r>
          </a:p>
          <a:p>
            <a:pPr lvl="2" algn="just">
              <a:lnSpc>
                <a:spcPct val="100000"/>
              </a:lnSpc>
              <a:spcBef>
                <a:spcPts val="1400"/>
              </a:spcBef>
              <a:buFontTx/>
              <a:buChar char="-"/>
            </a:pPr>
            <a:r>
              <a:rPr lang="en-US" sz="1200" dirty="0">
                <a:solidFill>
                  <a:schemeClr val="accent3">
                    <a:lumMod val="25000"/>
                  </a:schemeClr>
                </a:solidFill>
                <a:latin typeface="Abadi" panose="020B0604020104020204" pitchFamily="34" charset="0"/>
              </a:rPr>
              <a:t>Find all tables method was applied</a:t>
            </a:r>
          </a:p>
          <a:p>
            <a:pPr lvl="2" algn="just">
              <a:lnSpc>
                <a:spcPct val="100000"/>
              </a:lnSpc>
              <a:spcBef>
                <a:spcPts val="1400"/>
              </a:spcBef>
              <a:buFontTx/>
              <a:buChar char="-"/>
            </a:pPr>
            <a:r>
              <a:rPr lang="en-US" sz="1200" dirty="0">
                <a:solidFill>
                  <a:schemeClr val="accent3">
                    <a:lumMod val="25000"/>
                  </a:schemeClr>
                </a:solidFill>
                <a:latin typeface="Abadi" panose="020B0604020104020204" pitchFamily="34" charset="0"/>
              </a:rPr>
              <a:t>We looped through the table to extract and store the needed data into a </a:t>
            </a:r>
            <a:r>
              <a:rPr lang="en-US" sz="1200" dirty="0" err="1">
                <a:solidFill>
                  <a:schemeClr val="accent3">
                    <a:lumMod val="25000"/>
                  </a:schemeClr>
                </a:solidFill>
                <a:latin typeface="Abadi" panose="020B0604020104020204" pitchFamily="34" charset="0"/>
              </a:rPr>
              <a:t>dataframe</a:t>
            </a:r>
            <a:endParaRPr lang="en-US" sz="1200" dirty="0">
              <a:solidFill>
                <a:schemeClr val="accent3">
                  <a:lumMod val="25000"/>
                </a:schemeClr>
              </a:solidFill>
              <a:latin typeface="Abadi" panose="020B0604020104020204" pitchFamily="34" charset="0"/>
            </a:endParaRPr>
          </a:p>
          <a:p>
            <a:pPr lvl="2" algn="just">
              <a:lnSpc>
                <a:spcPct val="100000"/>
              </a:lnSpc>
              <a:spcBef>
                <a:spcPts val="1400"/>
              </a:spcBef>
              <a:buFontTx/>
              <a:buChar char="-"/>
            </a:pPr>
            <a:r>
              <a:rPr lang="en-US" sz="1200" dirty="0">
                <a:solidFill>
                  <a:schemeClr val="accent3">
                    <a:lumMod val="25000"/>
                  </a:schemeClr>
                </a:solidFill>
                <a:latin typeface="Abadi" panose="020B0604020104020204" pitchFamily="34" charset="0"/>
              </a:rPr>
              <a:t>Some data </a:t>
            </a:r>
            <a:r>
              <a:rPr lang="en-US" sz="1200" dirty="0" err="1">
                <a:solidFill>
                  <a:schemeClr val="accent3">
                    <a:lumMod val="25000"/>
                  </a:schemeClr>
                </a:solidFill>
                <a:latin typeface="Abadi" panose="020B0604020104020204" pitchFamily="34" charset="0"/>
              </a:rPr>
              <a:t>wraggling</a:t>
            </a:r>
            <a:r>
              <a:rPr lang="en-US" sz="1200" dirty="0">
                <a:solidFill>
                  <a:schemeClr val="accent3">
                    <a:lumMod val="25000"/>
                  </a:schemeClr>
                </a:solidFill>
                <a:latin typeface="Abadi" panose="020B0604020104020204" pitchFamily="34" charset="0"/>
              </a:rPr>
              <a:t> was made to get only Falcon 9 records.</a:t>
            </a:r>
          </a:p>
          <a:p>
            <a:pPr lvl="1">
              <a:lnSpc>
                <a:spcPct val="100000"/>
              </a:lnSpc>
              <a:spcBef>
                <a:spcPts val="1400"/>
              </a:spcBef>
              <a:buFontTx/>
              <a:buChar char="-"/>
            </a:pPr>
            <a:endParaRPr lang="en-US" sz="1400" dirty="0">
              <a:solidFill>
                <a:schemeClr val="accent3">
                  <a:lumMod val="25000"/>
                </a:schemeClr>
              </a:solidFill>
              <a:latin typeface="Abadi" panose="020B0604020104020204" pitchFamily="34" charset="0"/>
            </a:endParaRPr>
          </a:p>
          <a:p>
            <a:pPr marL="0" indent="0">
              <a:buNone/>
            </a:pPr>
            <a:endParaRPr lang="en-US" sz="20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get request was made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https://github.com/helenabeatrizsantos/capstone_IBM/blob/affb5c42503716d108f446ee39a8ced102e62644/jupyter-labs-spacex-data-collection-api.ipynb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scrapping was applied to Falcon 9 launch records from Wikipedia with BeautifulSoup </a:t>
            </a:r>
          </a:p>
          <a:p>
            <a:pPr>
              <a:lnSpc>
                <a:spcPct val="100000"/>
              </a:lnSpc>
              <a:spcBef>
                <a:spcPts val="1400"/>
              </a:spcBef>
            </a:pPr>
            <a:r>
              <a:rPr lang="en-US" sz="2200" dirty="0">
                <a:solidFill>
                  <a:schemeClr val="accent3">
                    <a:lumMod val="25000"/>
                  </a:schemeClr>
                </a:solidFill>
                <a:latin typeface="Abadi"/>
              </a:rPr>
              <a:t>Table was parsed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https://github.com/helenabeatrizsantos/capstone_IBM/blob/affb5c42503716d108f446ee39a8ced102e62644/jupyter-labs-webscraping.ipynb.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1363</TotalTime>
  <Words>1773</Words>
  <Application>Microsoft Office PowerPoint</Application>
  <PresentationFormat>Widescreen</PresentationFormat>
  <Paragraphs>208</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SANTOS Helena Beatriz</cp:lastModifiedBy>
  <cp:revision>199</cp:revision>
  <dcterms:created xsi:type="dcterms:W3CDTF">2021-04-29T18:58:34Z</dcterms:created>
  <dcterms:modified xsi:type="dcterms:W3CDTF">2023-10-22T21:43:42Z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